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258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8" r:id="rId18"/>
    <p:sldId id="274" r:id="rId19"/>
    <p:sldId id="275" r:id="rId20"/>
    <p:sldId id="276" r:id="rId21"/>
    <p:sldId id="279" r:id="rId22"/>
    <p:sldId id="280" r:id="rId23"/>
    <p:sldId id="286" r:id="rId24"/>
    <p:sldId id="288" r:id="rId25"/>
    <p:sldId id="289" r:id="rId26"/>
    <p:sldId id="290" r:id="rId27"/>
    <p:sldId id="287" r:id="rId28"/>
    <p:sldId id="285" r:id="rId29"/>
    <p:sldId id="292" r:id="rId30"/>
    <p:sldId id="294" r:id="rId31"/>
    <p:sldId id="293" r:id="rId32"/>
    <p:sldId id="295" r:id="rId33"/>
    <p:sldId id="291" r:id="rId34"/>
    <p:sldId id="281" r:id="rId35"/>
    <p:sldId id="282" r:id="rId36"/>
    <p:sldId id="283" r:id="rId37"/>
    <p:sldId id="28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8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1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6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Adversarial Nets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530" y="4907756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/pdf/1406.2661.pdf</a:t>
            </a:r>
          </a:p>
        </p:txBody>
      </p:sp>
    </p:spTree>
    <p:extLst>
      <p:ext uri="{BB962C8B-B14F-4D97-AF65-F5344CB8AC3E}">
        <p14:creationId xmlns:p14="http://schemas.microsoft.com/office/powerpoint/2010/main" val="1512912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49CD1-C8F3-D844-876E-477DF9F14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72" y="692496"/>
            <a:ext cx="7404100" cy="246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8E6F32-B072-4F41-9E98-131D3C5368B3}"/>
              </a:ext>
            </a:extLst>
          </p:cNvPr>
          <p:cNvSpPr txBox="1"/>
          <p:nvPr/>
        </p:nvSpPr>
        <p:spPr>
          <a:xfrm>
            <a:off x="1910542" y="4231178"/>
            <a:ext cx="8753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图中黑色虚线表示真实样本的分布情况</a:t>
            </a:r>
            <a:r>
              <a:rPr lang="zh-CN" altLang="en-US" dirty="0"/>
              <a:t>，蓝色虚线表示判别器判别概率的分布</a:t>
            </a:r>
            <a:endParaRPr lang="en-US" altLang="zh-CN" dirty="0"/>
          </a:p>
          <a:p>
            <a:r>
              <a:rPr lang="zh-CN" altLang="en-US" dirty="0"/>
              <a:t>情况，绿色实线表示生成样本的分布，</a:t>
            </a:r>
            <a:r>
              <a:rPr lang="en-US" altLang="zh-CN" dirty="0"/>
              <a:t>Z</a:t>
            </a:r>
            <a:r>
              <a:rPr lang="zh-CN" altLang="en-US" dirty="0"/>
              <a:t>表示噪声，</a:t>
            </a:r>
            <a:r>
              <a:rPr lang="en-US" altLang="zh-CN" dirty="0"/>
              <a:t>Z</a:t>
            </a:r>
            <a:r>
              <a:rPr lang="zh-CN" altLang="en-US" dirty="0"/>
              <a:t>到</a:t>
            </a:r>
            <a:r>
              <a:rPr lang="en-US" altLang="zh-CN" dirty="0"/>
              <a:t>x</a:t>
            </a:r>
            <a:r>
              <a:rPr lang="zh-CN" altLang="en-US" dirty="0"/>
              <a:t>表示通过生成器之后的</a:t>
            </a:r>
            <a:endParaRPr lang="en-US" altLang="zh-CN" dirty="0"/>
          </a:p>
          <a:p>
            <a:r>
              <a:rPr lang="zh-CN" altLang="en-US" dirty="0"/>
              <a:t>分布的映射情况。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33076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Wasserstein GAN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530" y="4907756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</a:t>
            </a:r>
            <a:r>
              <a:rPr lang="en-US" altLang="zh-CN" dirty="0"/>
              <a:t>1701</a:t>
            </a:r>
            <a:r>
              <a:rPr lang="en-US" dirty="0"/>
              <a:t>.</a:t>
            </a:r>
            <a:r>
              <a:rPr lang="en-US" altLang="zh-CN" dirty="0"/>
              <a:t>07875.</a:t>
            </a:r>
            <a:r>
              <a:rPr lang="en-US" dirty="0"/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414278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DF7625-544D-2044-8A4B-800D3F23CE1E}"/>
              </a:ext>
            </a:extLst>
          </p:cNvPr>
          <p:cNvSpPr txBox="1"/>
          <p:nvPr/>
        </p:nvSpPr>
        <p:spPr>
          <a:xfrm>
            <a:off x="989213" y="1148187"/>
            <a:ext cx="769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自从</a:t>
            </a:r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Goodfellow</a:t>
            </a:r>
            <a:r>
              <a:rPr lang="zh-CN" altLang="en-US" dirty="0"/>
              <a:t>提出以来，</a:t>
            </a:r>
            <a:r>
              <a:rPr lang="en-US" altLang="zh-CN" dirty="0"/>
              <a:t>GAN</a:t>
            </a:r>
            <a:r>
              <a:rPr lang="zh-CN" altLang="en-US" dirty="0"/>
              <a:t>就存在着训练困难，生成器和判别器的</a:t>
            </a:r>
            <a:r>
              <a:rPr lang="en-US" altLang="zh-CN" dirty="0"/>
              <a:t>loss</a:t>
            </a:r>
            <a:r>
              <a:rPr lang="zh-CN" altLang="en-US" dirty="0"/>
              <a:t>无法指示训练进程、生成样本缺乏多样性等问题。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3724A-29A8-3746-9FEA-BE11DC5A28CA}"/>
              </a:ext>
            </a:extLst>
          </p:cNvPr>
          <p:cNvSpPr txBox="1"/>
          <p:nvPr/>
        </p:nvSpPr>
        <p:spPr>
          <a:xfrm>
            <a:off x="989213" y="601196"/>
            <a:ext cx="416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原生GAN存在的问题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F5394-424F-2148-9187-D1C82D8BB6E2}"/>
              </a:ext>
            </a:extLst>
          </p:cNvPr>
          <p:cNvSpPr txBox="1"/>
          <p:nvPr/>
        </p:nvSpPr>
        <p:spPr>
          <a:xfrm>
            <a:off x="989213" y="3562004"/>
            <a:ext cx="7880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WGAN的改进</a:t>
            </a:r>
          </a:p>
          <a:p>
            <a:endParaRPr lang="en-CN" dirty="0"/>
          </a:p>
          <a:p>
            <a:pPr marL="285750" indent="-285750">
              <a:buFontTx/>
              <a:buChar char="-"/>
            </a:pPr>
            <a:r>
              <a:rPr lang="zh-CN" altLang="en-CN" dirty="0"/>
              <a:t>判别</a:t>
            </a:r>
            <a:r>
              <a:rPr lang="zh-CN" altLang="en-US" dirty="0"/>
              <a:t>器最后一层去掉</a:t>
            </a:r>
            <a:r>
              <a:rPr lang="en-US" altLang="zh-CN" dirty="0"/>
              <a:t>sigmoid</a:t>
            </a:r>
          </a:p>
          <a:p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dirty="0" err="1"/>
              <a:t>生成器和判别器的loss不取log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每次更新判别器的参数之后把绝对值截断到不超过一个固定常数c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不使用基于动量的优化算法</a:t>
            </a:r>
            <a:r>
              <a:rPr lang="en-US" dirty="0"/>
              <a:t>(</a:t>
            </a:r>
            <a:r>
              <a:rPr lang="en-US" dirty="0" err="1"/>
              <a:t>Adam和momentum</a:t>
            </a:r>
            <a:r>
              <a:rPr lang="en-US" dirty="0"/>
              <a:t>),</a:t>
            </a:r>
            <a:r>
              <a:rPr lang="en-US" dirty="0" err="1"/>
              <a:t>推荐SGD或RMSProp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FAEAFD-9BFE-744E-B9D0-D9039E0085BF}"/>
              </a:ext>
            </a:extLst>
          </p:cNvPr>
          <p:cNvSpPr txBox="1"/>
          <p:nvPr/>
        </p:nvSpPr>
        <p:spPr>
          <a:xfrm>
            <a:off x="989213" y="2143345"/>
            <a:ext cx="70242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原生GAN不稳定的原因</a:t>
            </a:r>
          </a:p>
          <a:p>
            <a:endParaRPr lang="en-CN" dirty="0"/>
          </a:p>
          <a:p>
            <a:r>
              <a:rPr lang="en-CN" sz="1400" dirty="0"/>
              <a:t>判别器训练的太好</a:t>
            </a:r>
            <a:r>
              <a:rPr lang="zh-CN" altLang="en-US" sz="1400" dirty="0"/>
              <a:t>，生成器梯度消失，生成器</a:t>
            </a:r>
            <a:r>
              <a:rPr lang="en-US" altLang="zh-CN" sz="1400" dirty="0"/>
              <a:t>loss</a:t>
            </a:r>
            <a:r>
              <a:rPr lang="zh-CN" altLang="en-US" sz="1400" dirty="0"/>
              <a:t>降不下去</a:t>
            </a:r>
            <a:endParaRPr lang="en-US" altLang="zh-CN" sz="1400" dirty="0"/>
          </a:p>
          <a:p>
            <a:endParaRPr lang="en-US" sz="1400" dirty="0"/>
          </a:p>
          <a:p>
            <a:r>
              <a:rPr lang="zh-CN" altLang="en-US" sz="1400" dirty="0"/>
              <a:t>判别器训练的不好，生成器梯度就会不准确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152691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EF36D-3AC6-2A41-BD4A-C39B69CE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13" y="889116"/>
            <a:ext cx="8391100" cy="48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2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StarGAN</a:t>
            </a:r>
            <a:r>
              <a:rPr lang="en-US" sz="3600" dirty="0"/>
              <a:t>: Unified Generative Adversarial Networks for Multi-Domain Image-to-Image Translation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530" y="4907756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</a:t>
            </a:r>
            <a:r>
              <a:rPr lang="en-US" altLang="zh-CN" dirty="0"/>
              <a:t>1711</a:t>
            </a:r>
            <a:r>
              <a:rPr lang="en-US" dirty="0"/>
              <a:t>.</a:t>
            </a:r>
            <a:r>
              <a:rPr lang="en-US" altLang="zh-CN" dirty="0"/>
              <a:t>09020.</a:t>
            </a:r>
            <a:r>
              <a:rPr lang="en-US" dirty="0"/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173006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115C1-A3BE-FB45-BDCC-83624690A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073150"/>
            <a:ext cx="8902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BFD0B-2C2D-F744-A377-66F703DD9BF1}"/>
              </a:ext>
            </a:extLst>
          </p:cNvPr>
          <p:cNvSpPr/>
          <p:nvPr/>
        </p:nvSpPr>
        <p:spPr>
          <a:xfrm>
            <a:off x="1077883" y="781226"/>
            <a:ext cx="87643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Open Sans"/>
              </a:rPr>
              <a:t>针对于现有的方法，在处理两个以上的域时，它的可扩展性和鲁棒性有限，因为每一对图像域都需要独立地建立不同的模型，因此提出了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STARGAN。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它是一种新颖可伸缩的方法，仅使用一个模型就可以为多个域执行图像到图像的转换。给定来自两个不同领域的训练数据，这些模型学习如何将图像从一个领域转换到另一个领域。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9F28C-EA15-8443-AA7A-E777143D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74" y="2726690"/>
            <a:ext cx="44577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16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01C1-AF86-1147-835B-702DEB27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2800" dirty="0"/>
              <a:t>StarGAN的贡献如下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19EB-5DCA-B146-B5DB-488AB2FD0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z="2000" dirty="0"/>
              <a:t>是一种新的生成对抗网络</a:t>
            </a:r>
            <a:r>
              <a:rPr lang="zh-CN" altLang="en-US" sz="2000" dirty="0"/>
              <a:t>，只用一个生成器和一个判别器来学习多个域之间的映射，从所有域的图像中有效地训练</a:t>
            </a:r>
            <a:endParaRPr lang="en-US" altLang="zh-CN" sz="2000" dirty="0"/>
          </a:p>
          <a:p>
            <a:endParaRPr lang="en-US" dirty="0"/>
          </a:p>
          <a:p>
            <a:r>
              <a:rPr lang="en-CN" sz="2000" dirty="0"/>
              <a:t>利用掩码向量方法</a:t>
            </a:r>
            <a:r>
              <a:rPr lang="zh-CN" altLang="en-US" sz="2000" dirty="0"/>
              <a:t>成功的学习多个数据集之间的多域图像转换，使得</a:t>
            </a:r>
            <a:r>
              <a:rPr lang="en-US" altLang="zh-CN" sz="2000" dirty="0" err="1"/>
              <a:t>StarGAN</a:t>
            </a:r>
            <a:r>
              <a:rPr lang="zh-CN" altLang="en-US" sz="2000" dirty="0"/>
              <a:t>能够控制所有可用的域标签</a:t>
            </a:r>
            <a:endParaRPr lang="en-US" altLang="zh-CN" sz="2000" dirty="0"/>
          </a:p>
          <a:p>
            <a:endParaRPr lang="en-US" dirty="0"/>
          </a:p>
          <a:p>
            <a:r>
              <a:rPr lang="zh-CN" altLang="en-US" sz="2000" dirty="0"/>
              <a:t>使用</a:t>
            </a:r>
            <a:r>
              <a:rPr lang="en-US" altLang="zh-CN" sz="2000" dirty="0" err="1"/>
              <a:t>StarGAN</a:t>
            </a:r>
            <a:r>
              <a:rPr lang="zh-CN" altLang="en-US" sz="2000" dirty="0"/>
              <a:t>提供了面部属性转移和面部表情合成任务的定性和定量结果，显示了其相对于基线模型的优势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248351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684DA-9A74-7441-AFBF-995428F6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648277"/>
            <a:ext cx="9245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FADA7-FD68-014B-9560-7A4C23AB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022350"/>
            <a:ext cx="91821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7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935-EE6E-9B49-BB9B-B0B23AB8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一种新的生成式框架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8C938-4114-EF47-9DB3-37EB5E4DE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生成模型G</a:t>
            </a:r>
          </a:p>
          <a:p>
            <a:pPr marL="0" indent="0">
              <a:buNone/>
            </a:pPr>
            <a:r>
              <a:rPr lang="en-CN" sz="1800" dirty="0"/>
              <a:t>	用于描述数据的分布</a:t>
            </a:r>
            <a:r>
              <a:rPr lang="zh-CN" altLang="en-US" sz="1800" dirty="0"/>
              <a:t>，生成尽可能拟合真实数据的分布</a:t>
            </a:r>
            <a:endParaRPr lang="en-US" altLang="zh-CN" sz="1800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altLang="zh-CN" sz="1800" dirty="0"/>
              <a:t>G</a:t>
            </a:r>
            <a:r>
              <a:rPr lang="zh-CN" altLang="en-US" sz="1800" dirty="0"/>
              <a:t>的目标就是尽可能使生成的结果让</a:t>
            </a:r>
            <a:r>
              <a:rPr lang="en-US" altLang="zh-CN" sz="1800" dirty="0"/>
              <a:t>D</a:t>
            </a:r>
            <a:r>
              <a:rPr lang="zh-CN" altLang="en-US" sz="1800" dirty="0"/>
              <a:t>的辨别出现错误</a:t>
            </a:r>
            <a:endParaRPr lang="en-CN" sz="2000" dirty="0"/>
          </a:p>
          <a:p>
            <a:endParaRPr lang="en-CN" dirty="0"/>
          </a:p>
          <a:p>
            <a:r>
              <a:rPr lang="en-CN" dirty="0"/>
              <a:t>鉴别模型D</a:t>
            </a:r>
          </a:p>
          <a:p>
            <a:pPr marL="0" indent="0">
              <a:buNone/>
            </a:pPr>
            <a:r>
              <a:rPr lang="en-CN" dirty="0"/>
              <a:t>	</a:t>
            </a:r>
            <a:r>
              <a:rPr lang="en-CN" sz="1800" dirty="0"/>
              <a:t>用于对G各个迭代轮次产生的结果进行评估</a:t>
            </a:r>
            <a:r>
              <a:rPr lang="zh-CN" altLang="en-US" sz="1800" dirty="0"/>
              <a:t>，</a:t>
            </a:r>
            <a:r>
              <a:rPr lang="en-US" altLang="zh-CN" sz="1800" dirty="0"/>
              <a:t>D</a:t>
            </a:r>
            <a:r>
              <a:rPr lang="zh-CN" altLang="en-US" sz="1800" dirty="0"/>
              <a:t>的目标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	</a:t>
            </a:r>
            <a:r>
              <a:rPr lang="zh-CN" altLang="en-CN" sz="1800" dirty="0"/>
              <a:t>是</a:t>
            </a:r>
            <a:r>
              <a:rPr lang="zh-CN" altLang="en-US" sz="1800" dirty="0"/>
              <a:t>尽可能评估得出真实分布比</a:t>
            </a:r>
            <a:r>
              <a:rPr lang="en-US" altLang="zh-CN" sz="1800" dirty="0"/>
              <a:t>G</a:t>
            </a:r>
            <a:r>
              <a:rPr lang="zh-CN" altLang="en-US" sz="1800" dirty="0"/>
              <a:t>生成的更加真实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408681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AED43-99DD-0547-A5A3-2DAC9E2B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41" y="2388870"/>
            <a:ext cx="4877071" cy="1833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504C3-D004-5148-9341-A5BC5D27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22" y="2223309"/>
            <a:ext cx="4586777" cy="201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04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BD841-204C-FF45-9984-C781BBA1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575" y="425891"/>
            <a:ext cx="6885376" cy="56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42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UNSUPERVISED REPRESENTATION LEARNING WITH DEEP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 CONVOLUTIONAL GENERATIVE ADVERSARIAL NETWORKS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530" y="4907756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</a:t>
            </a:r>
            <a:r>
              <a:rPr lang="en-US" altLang="zh-CN" dirty="0"/>
              <a:t>1511.06434.</a:t>
            </a:r>
            <a:r>
              <a:rPr lang="en-US" dirty="0"/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1952992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2C9E-3EEB-AF45-AAAE-85E8E47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sz="3600" dirty="0"/>
              <a:t>架构设计规则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1BB9B-7771-014E-A7E1-720033D9D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sz="2400" dirty="0"/>
              <a:t>使用卷积层替换池化层</a:t>
            </a:r>
          </a:p>
          <a:p>
            <a:endParaRPr lang="en-CN" dirty="0"/>
          </a:p>
          <a:p>
            <a:r>
              <a:rPr lang="en-CN" sz="2400" dirty="0"/>
              <a:t>去除全连接层</a:t>
            </a:r>
          </a:p>
          <a:p>
            <a:pPr marL="0" indent="0">
              <a:buNone/>
            </a:pPr>
            <a:endParaRPr lang="en-CN" dirty="0"/>
          </a:p>
          <a:p>
            <a:r>
              <a:rPr lang="en-CN" sz="2400" dirty="0"/>
              <a:t>使用批归一化</a:t>
            </a:r>
          </a:p>
          <a:p>
            <a:endParaRPr lang="en-CN" dirty="0"/>
          </a:p>
          <a:p>
            <a:r>
              <a:rPr lang="en-CN" sz="2400" dirty="0"/>
              <a:t>使用恰当的激活函数</a:t>
            </a:r>
          </a:p>
        </p:txBody>
      </p:sp>
    </p:spTree>
    <p:extLst>
      <p:ext uri="{BB962C8B-B14F-4D97-AF65-F5344CB8AC3E}">
        <p14:creationId xmlns:p14="http://schemas.microsoft.com/office/powerpoint/2010/main" val="48196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E56CB8-56F6-4C4A-A800-6BDFC346F087}"/>
              </a:ext>
            </a:extLst>
          </p:cNvPr>
          <p:cNvSpPr txBox="1"/>
          <p:nvPr/>
        </p:nvSpPr>
        <p:spPr>
          <a:xfrm>
            <a:off x="972589" y="748145"/>
            <a:ext cx="96178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卷积层替换池化层</a:t>
            </a:r>
          </a:p>
          <a:p>
            <a:endParaRPr lang="en-CN" dirty="0"/>
          </a:p>
          <a:p>
            <a:endParaRPr lang="en-CN" dirty="0"/>
          </a:p>
          <a:p>
            <a:r>
              <a:rPr lang="zh-CN" altLang="en-US" dirty="0"/>
              <a:t>传统的</a:t>
            </a:r>
            <a:r>
              <a:rPr lang="en-US" dirty="0"/>
              <a:t>CNN</a:t>
            </a:r>
            <a:r>
              <a:rPr lang="zh-CN" altLang="en-US" dirty="0"/>
              <a:t>结构不仅包含卷积层，还包括了池化层。而在</a:t>
            </a:r>
            <a:r>
              <a:rPr lang="en-US" dirty="0"/>
              <a:t>DCGAN</a:t>
            </a:r>
            <a:r>
              <a:rPr lang="zh-CN" altLang="en-US" dirty="0"/>
              <a:t>结构中，采取把传统卷积网络中的池化层全部去除的操作，并使用卷积层来替换。</a:t>
            </a:r>
          </a:p>
          <a:p>
            <a:r>
              <a:rPr lang="zh-CN" altLang="en-US" dirty="0"/>
              <a:t>在判别器中，我们使用步长卷积来代替池化层；在生成器中，我们使用分数步长卷积来代替池化层。</a:t>
            </a:r>
          </a:p>
          <a:p>
            <a:br>
              <a:rPr lang="zh-CN" altLang="en-US" dirty="0"/>
            </a:b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66B89-4FE6-0140-97C9-737E5F821528}"/>
              </a:ext>
            </a:extLst>
          </p:cNvPr>
          <p:cNvSpPr txBox="1"/>
          <p:nvPr/>
        </p:nvSpPr>
        <p:spPr>
          <a:xfrm>
            <a:off x="972589" y="3832167"/>
            <a:ext cx="9825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去除全连接层</a:t>
            </a:r>
          </a:p>
          <a:p>
            <a:endParaRPr lang="en-CN" dirty="0"/>
          </a:p>
          <a:p>
            <a:r>
              <a:rPr lang="zh-CN" altLang="en-US" dirty="0"/>
              <a:t>全连接层的缺点在于参数过多，当神经网络层数深了以后运算速度变变得非常慢。此外它也会使得网络变得容易过拟合。论文中提出了一种折中的方案，也就是将生成器的随机输入直接与卷积层特征输入进行连接，同样地对于判别器的输出层也是与卷积层的输出特征连接。</a:t>
            </a:r>
          </a:p>
          <a:p>
            <a:br>
              <a:rPr lang="zh-CN" altLang="en-US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68863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1C805-9DF9-4A46-90B9-B8A5B7B59557}"/>
              </a:ext>
            </a:extLst>
          </p:cNvPr>
          <p:cNvSpPr txBox="1"/>
          <p:nvPr/>
        </p:nvSpPr>
        <p:spPr>
          <a:xfrm>
            <a:off x="1147156" y="972589"/>
            <a:ext cx="9135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使用批归一化</a:t>
            </a:r>
          </a:p>
          <a:p>
            <a:endParaRPr lang="en-CN" dirty="0"/>
          </a:p>
          <a:p>
            <a:r>
              <a:rPr lang="zh-CN" altLang="en-US" dirty="0"/>
              <a:t>深度学习的神经网络层数很多，每一层都会使得输出数据的分布发生变化，随着层数的增加网络的整体偏差会越来越大。批归一化（</a:t>
            </a:r>
            <a:r>
              <a:rPr lang="en-US" dirty="0"/>
              <a:t>batch normalization）</a:t>
            </a:r>
            <a:r>
              <a:rPr lang="zh-CN" altLang="en-US" dirty="0"/>
              <a:t>可以解决这一问题，通过对每一层的输入都进行归一化的处理，能够有效使得数据服从某个固定的数据分布。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B8176-301D-1A4C-A5E4-AA5E71224266}"/>
              </a:ext>
            </a:extLst>
          </p:cNvPr>
          <p:cNvSpPr txBox="1"/>
          <p:nvPr/>
        </p:nvSpPr>
        <p:spPr>
          <a:xfrm>
            <a:off x="1147156" y="3429000"/>
            <a:ext cx="9260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激活函数的设计</a:t>
            </a:r>
          </a:p>
          <a:p>
            <a:endParaRPr lang="en-CN" dirty="0"/>
          </a:p>
          <a:p>
            <a:endParaRPr lang="en-CN" dirty="0"/>
          </a:p>
          <a:p>
            <a:r>
              <a:rPr lang="zh-CN" altLang="en-US" dirty="0"/>
              <a:t>在</a:t>
            </a:r>
            <a:r>
              <a:rPr lang="en-US" dirty="0"/>
              <a:t>DCGAN</a:t>
            </a:r>
            <a:r>
              <a:rPr lang="zh-CN" altLang="en-US" dirty="0"/>
              <a:t>中，生成器和判别器使用不同的激活函数。生成器中使用</a:t>
            </a:r>
            <a:r>
              <a:rPr lang="en-US" dirty="0" err="1"/>
              <a:t>ReLU</a:t>
            </a:r>
            <a:r>
              <a:rPr lang="zh-CN" altLang="en-US" dirty="0"/>
              <a:t>函数，输出层使用</a:t>
            </a:r>
            <a:r>
              <a:rPr lang="en-US" dirty="0"/>
              <a:t>Tanh</a:t>
            </a:r>
            <a:r>
              <a:rPr lang="zh-CN" altLang="en-US" dirty="0"/>
              <a:t>激活函数。另外，判别器中对所有层均使用</a:t>
            </a:r>
            <a:r>
              <a:rPr lang="en-US" dirty="0" err="1"/>
              <a:t>LeakyReLU</a:t>
            </a:r>
            <a:r>
              <a:rPr lang="en-US" dirty="0"/>
              <a:t>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69452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D1928C-18A3-8E46-AC66-BEFB765D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85" y="1561753"/>
            <a:ext cx="9682229" cy="27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60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BD438-7D05-8942-A9A7-BC5A6090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745" y="577494"/>
            <a:ext cx="8789003" cy="531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83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5811" y="162112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2700" dirty="0"/>
              <a:t>RDSGAN: Rank-based Distant Supervision Relation Extraction with Generative Adversarial Framework </a:t>
            </a:r>
            <a:br>
              <a:rPr lang="en-US" sz="360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530" y="4907756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</a:t>
            </a:r>
            <a:r>
              <a:rPr lang="en-US" altLang="zh-CN" dirty="0"/>
              <a:t>2009.14722.</a:t>
            </a:r>
            <a:r>
              <a:rPr lang="en-US" dirty="0"/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3416543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F908-1DAD-174C-B00F-B478DB348939}"/>
              </a:ext>
            </a:extLst>
          </p:cNvPr>
          <p:cNvSpPr/>
          <p:nvPr/>
        </p:nvSpPr>
        <p:spPr>
          <a:xfrm>
            <a:off x="728749" y="662308"/>
            <a:ext cx="10094422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Relation Extraction（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关系抽取）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Open Sans"/>
              </a:rPr>
              <a:t>从海量的非结构外的文本中抽取出有用的信息，并结构化成下游工作可用的格式。这是信息抽取的存在意义</a:t>
            </a:r>
            <a:endParaRPr lang="en-US" altLang="zh-CN" sz="1600" dirty="0">
              <a:solidFill>
                <a:srgbClr val="333333"/>
              </a:solidFill>
              <a:latin typeface="Open Sans"/>
            </a:endParaRPr>
          </a:p>
          <a:p>
            <a:pPr lvl="1"/>
            <a:endParaRPr lang="zh-CN" altLang="en-US" sz="1600" dirty="0">
              <a:solidFill>
                <a:srgbClr val="333333"/>
              </a:solidFill>
              <a:latin typeface="Open San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Open Sans"/>
              </a:rPr>
              <a:t>信息抽取可分为实体抽取或命名实体识别，关系抽取以及事件抽取。</a:t>
            </a:r>
            <a:endParaRPr lang="en-US" altLang="zh-CN" sz="1600" dirty="0">
              <a:solidFill>
                <a:srgbClr val="333333"/>
              </a:solidFill>
              <a:latin typeface="Open Sans"/>
            </a:endParaRPr>
          </a:p>
          <a:p>
            <a:pPr lvl="1"/>
            <a:endParaRPr lang="zh-CN" altLang="en-US" sz="1600" dirty="0">
              <a:solidFill>
                <a:srgbClr val="333333"/>
              </a:solidFill>
              <a:latin typeface="Open San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Open Sans"/>
              </a:rPr>
              <a:t>关系抽取可分为全局关系抽取与提及关系抽取，全局关系抽取基于一个很大的语料库，抽取其中所有关系对，而提及关系抽取，则是判断一句话中，一个实体对是否存在关系，存在哪种关系的工作。</a:t>
            </a:r>
            <a:endParaRPr lang="en-US" altLang="zh-CN" sz="1600" dirty="0">
              <a:solidFill>
                <a:srgbClr val="333333"/>
              </a:solidFill>
              <a:latin typeface="Open Sans"/>
            </a:endParaRPr>
          </a:p>
          <a:p>
            <a:pPr lvl="1"/>
            <a:endParaRPr lang="zh-CN" altLang="en-US" sz="1600" dirty="0">
              <a:solidFill>
                <a:srgbClr val="333333"/>
              </a:solidFill>
              <a:latin typeface="Open San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Open Sans"/>
              </a:rPr>
              <a:t>关系抽取分两步，一步是判断一个实体对是否有关系，而另一步则是判断一个有关系的实体对之间的关系属于哪种。</a:t>
            </a:r>
            <a:endParaRPr lang="zh-CN" altLang="en-US" sz="1600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5A81EF-1EE5-DB49-8FAE-6EA759153EDC}"/>
              </a:ext>
            </a:extLst>
          </p:cNvPr>
          <p:cNvSpPr/>
          <p:nvPr/>
        </p:nvSpPr>
        <p:spPr>
          <a:xfrm>
            <a:off x="728749" y="3632628"/>
            <a:ext cx="100944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Open Sans"/>
              </a:rPr>
              <a:t>远程监督（</a:t>
            </a:r>
            <a:r>
              <a:rPr lang="en-US" dirty="0">
                <a:solidFill>
                  <a:srgbClr val="333333"/>
                </a:solidFill>
                <a:latin typeface="Open Sans"/>
              </a:rPr>
              <a:t>Distant Supervision）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Open Sans"/>
              </a:rPr>
              <a:t>远程监督是借助外部知识库为数据提供标签，从而省去人工标注的麻烦，</a:t>
            </a:r>
            <a:r>
              <a:rPr lang="en-US" dirty="0" err="1">
                <a:solidFill>
                  <a:srgbClr val="333333"/>
                </a:solidFill>
                <a:latin typeface="Open Sans"/>
              </a:rPr>
              <a:t>Mintz</a:t>
            </a:r>
            <a:r>
              <a:rPr lang="zh-CN" altLang="en-US" dirty="0">
                <a:solidFill>
                  <a:srgbClr val="333333"/>
                </a:solidFill>
                <a:latin typeface="Open Sans"/>
              </a:rPr>
              <a:t>提出一个假设，如果知识库中存在某个实体对的某种关系，那么所有包含此对实体的数据都表达这个关系。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Open Sans"/>
              </a:rPr>
              <a:t>远程监督具有副作用，因为不用人为的标注，只能机械地依赖外部知识库，而外部知识库会将同一对实体的所有情况都会标注一种关系，其标签的准确度就会大大的降低。此时外部知识库提供的信息就是不准确的，从而引入大量的噪声。因此目前在远程监督这个方向上的研究几乎都是聚焦在如何降噪。</a:t>
            </a:r>
          </a:p>
          <a:p>
            <a:br>
              <a:rPr lang="zh-CN" altLang="en-US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1968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A7E26-507E-EF45-9780-FD348380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73" y="1731902"/>
            <a:ext cx="7446354" cy="32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7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22E013-3010-6B4F-B141-187E7DA5CA2B}"/>
              </a:ext>
            </a:extLst>
          </p:cNvPr>
          <p:cNvSpPr txBox="1"/>
          <p:nvPr/>
        </p:nvSpPr>
        <p:spPr>
          <a:xfrm>
            <a:off x="814648" y="3557848"/>
            <a:ext cx="7797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RDSGAN</a:t>
            </a:r>
            <a:r>
              <a:rPr lang="zh-CN" altLang="en-US" dirty="0"/>
              <a:t>贡献如下：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）：提出了一种新的生成神经网络框架，该框架学习真阳性实例的分布，并自动生成大量有效实例，为远程监督关系提取提供了一个干净的数据集。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）：提出了一种基于等级的距离监督方法来解决假阳性问题。</a:t>
            </a:r>
          </a:p>
          <a:p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B1EE2-206A-F44A-904E-915464AADF88}"/>
              </a:ext>
            </a:extLst>
          </p:cNvPr>
          <p:cNvSpPr txBox="1"/>
          <p:nvPr/>
        </p:nvSpPr>
        <p:spPr>
          <a:xfrm>
            <a:off x="814648" y="831273"/>
            <a:ext cx="619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P(Positive)</a:t>
            </a:r>
            <a:r>
              <a:rPr lang="zh-CN" altLang="en-US" dirty="0"/>
              <a:t>和</a:t>
            </a:r>
            <a:r>
              <a:rPr lang="en-US" dirty="0"/>
              <a:t>N(Negative) </a:t>
            </a:r>
            <a:r>
              <a:rPr lang="zh-CN" altLang="en-US" dirty="0"/>
              <a:t>表示</a:t>
            </a:r>
            <a:r>
              <a:rPr lang="zh-CN" altLang="en-US" b="1" dirty="0"/>
              <a:t>模型的判断结果</a:t>
            </a:r>
            <a:br>
              <a:rPr lang="zh-CN" altLang="en-US" dirty="0"/>
            </a:br>
            <a:r>
              <a:rPr lang="en-US" dirty="0"/>
              <a:t>T(True)</a:t>
            </a:r>
            <a:r>
              <a:rPr lang="zh-CN" altLang="en-US" dirty="0"/>
              <a:t>和</a:t>
            </a:r>
            <a:r>
              <a:rPr lang="en-US" dirty="0"/>
              <a:t>F(False) </a:t>
            </a:r>
            <a:r>
              <a:rPr lang="zh-CN" altLang="en-US" dirty="0"/>
              <a:t>表示</a:t>
            </a:r>
            <a:r>
              <a:rPr lang="zh-CN" altLang="en-US" b="1" dirty="0"/>
              <a:t>模型的判断结果是否正确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9A5C7-B518-924D-B9F8-19F3082BAFA8}"/>
              </a:ext>
            </a:extLst>
          </p:cNvPr>
          <p:cNvSpPr txBox="1"/>
          <p:nvPr/>
        </p:nvSpPr>
        <p:spPr>
          <a:xfrm>
            <a:off x="814648" y="2261061"/>
            <a:ext cx="673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召回率</a:t>
            </a:r>
            <a:r>
              <a:rPr lang="en-US" altLang="zh-CN" b="1" dirty="0"/>
              <a:t>(</a:t>
            </a:r>
            <a:r>
              <a:rPr lang="en-US" b="1" dirty="0"/>
              <a:t>Recall)</a:t>
            </a:r>
            <a:r>
              <a:rPr lang="en-US" dirty="0"/>
              <a:t>: </a:t>
            </a:r>
            <a:r>
              <a:rPr lang="zh-CN" altLang="en-US" b="1" dirty="0"/>
              <a:t>针对数据集中的所有正例</a:t>
            </a:r>
            <a:r>
              <a:rPr lang="en-US" altLang="zh-CN" b="1" dirty="0"/>
              <a:t>(</a:t>
            </a:r>
            <a:r>
              <a:rPr lang="en-US" b="1" dirty="0"/>
              <a:t>TP+FN)</a:t>
            </a:r>
            <a:r>
              <a:rPr lang="zh-CN" altLang="en-US" b="1" dirty="0"/>
              <a:t>而言</a:t>
            </a:r>
            <a:r>
              <a:rPr lang="en-US" altLang="zh-CN" dirty="0"/>
              <a:t>,</a:t>
            </a:r>
            <a:r>
              <a:rPr lang="zh-CN" altLang="en-US" dirty="0"/>
              <a:t>模型正确判断出的正例</a:t>
            </a:r>
            <a:r>
              <a:rPr lang="en-US" altLang="zh-CN" dirty="0"/>
              <a:t>(</a:t>
            </a:r>
            <a:r>
              <a:rPr lang="en-US" dirty="0"/>
              <a:t>TP)</a:t>
            </a:r>
            <a:r>
              <a:rPr lang="zh-CN" altLang="en-US" dirty="0"/>
              <a:t>占数据集中所有正例的比例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85879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B8664-C2EC-4349-B62A-D65A0723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650397"/>
            <a:ext cx="10047316" cy="46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26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D85E5-891C-6949-ABE6-6B37DE11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3" y="619515"/>
            <a:ext cx="5573873" cy="5618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BF857-E9D7-A94C-BBF8-DC3B844CD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96" y="2027207"/>
            <a:ext cx="5539259" cy="28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66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Survey on Transfer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530" y="4907756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http://www-</a:t>
            </a:r>
            <a:r>
              <a:rPr lang="en-US" dirty="0" err="1"/>
              <a:t>edlab.cs.umass.edu</a:t>
            </a:r>
            <a:r>
              <a:rPr lang="en-US" dirty="0"/>
              <a:t>/cs589/reading/transfer-</a:t>
            </a:r>
            <a:r>
              <a:rPr lang="en-US" dirty="0" err="1"/>
              <a:t>learning.pdf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34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3DFEB-D73A-BF47-90A8-C32535D92A89}"/>
              </a:ext>
            </a:extLst>
          </p:cNvPr>
          <p:cNvSpPr txBox="1"/>
          <p:nvPr/>
        </p:nvSpPr>
        <p:spPr>
          <a:xfrm>
            <a:off x="964275" y="1155469"/>
            <a:ext cx="8977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传统的机器学习方法包括有监督学习、无监督学习和半监督学习，针对不完全数据，有监督和半监督学习还有相应的变形，如处理噪声分类标签问题以及代价敏感学习。</a:t>
            </a:r>
            <a:r>
              <a:rPr lang="zh-CN" altLang="en-US" b="1" dirty="0"/>
              <a:t>然而，这些方法的大多数都假设已标注数据与未标注数据的分布是相同的</a:t>
            </a:r>
            <a:r>
              <a:rPr lang="zh-CN" altLang="en-US" dirty="0"/>
              <a:t>。与之相反的是，迁移学习允许源空间、任务空间，并且在测试集和训练集中的分布是不同的。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4F3B8-06D5-4240-BFD6-5EB23CF126B3}"/>
              </a:ext>
            </a:extLst>
          </p:cNvPr>
          <p:cNvSpPr txBox="1"/>
          <p:nvPr/>
        </p:nvSpPr>
        <p:spPr>
          <a:xfrm>
            <a:off x="964275" y="3217026"/>
            <a:ext cx="8786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迁移学习兴起于 </a:t>
            </a:r>
            <a:r>
              <a:rPr lang="en-US" altLang="zh-CN" dirty="0"/>
              <a:t>1995 </a:t>
            </a:r>
            <a:r>
              <a:rPr lang="zh-CN" altLang="en-US" dirty="0"/>
              <a:t>年，别名有</a:t>
            </a:r>
            <a:r>
              <a:rPr lang="en-US" dirty="0"/>
              <a:t>learning to learn, life-long learning, knowledge transfer, inductive transfer, multi-task learning….</a:t>
            </a:r>
          </a:p>
          <a:p>
            <a:endParaRPr lang="en-US" dirty="0"/>
          </a:p>
          <a:p>
            <a:r>
              <a:rPr lang="zh-CN" altLang="en-US" dirty="0"/>
              <a:t>与迁移学习密切相关的学习技术是多任务学习框架，这个框架尝试同时学习多个任务，即使它们是不同的。多任务学习的一个典型方法是发现能使每个任务受益的共同特征。多任务学习的一个典型方法是发现能使每个任务受益的共同特征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03242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AC9C2-4FF4-314A-906C-56704B3A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67" y="1438696"/>
            <a:ext cx="6836065" cy="35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68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2D036-8604-904B-8E78-6E84FF448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61" y="823191"/>
            <a:ext cx="9105900" cy="180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3193FD-8C4F-2B40-8B82-202E22D9A85A}"/>
              </a:ext>
            </a:extLst>
          </p:cNvPr>
          <p:cNvSpPr txBox="1"/>
          <p:nvPr/>
        </p:nvSpPr>
        <p:spPr>
          <a:xfrm>
            <a:off x="1213658" y="2917767"/>
            <a:ext cx="830441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根据源任务与目标任务数据域和任务的不同</a:t>
            </a:r>
            <a:r>
              <a:rPr lang="zh-CN" altLang="en-US" dirty="0"/>
              <a:t>，我们将迁移学习分为以下几类：</a:t>
            </a:r>
            <a:endParaRPr lang="en-US" altLang="zh-CN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归纳式迁移学习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400" dirty="0"/>
              <a:t>只要目标任务不同，无论源和目标数据域是相同的还是不同的，都属于归纳学习。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直推式迁移学习</a:t>
            </a:r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r>
              <a:rPr lang="zh-CN" altLang="en-US" sz="1400" dirty="0"/>
              <a:t>在目标数据域中没有可获得的、带标记的数据，然而在源数据域中有许多可获得的带标记的数据。</a:t>
            </a:r>
            <a:endParaRPr lang="en-US" altLang="zh-CN" sz="1400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CN" dirty="0"/>
              <a:t>无监督迁移学习</a:t>
            </a:r>
          </a:p>
          <a:p>
            <a:pPr marL="285750" indent="-285750">
              <a:buFontTx/>
              <a:buChar char="-"/>
            </a:pPr>
            <a:endParaRPr lang="en-CN" dirty="0"/>
          </a:p>
          <a:p>
            <a:r>
              <a:rPr lang="zh-CN" altLang="en-US" sz="1400" dirty="0"/>
              <a:t>源域和目标域中都没有带标签的数据。</a:t>
            </a: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3449484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516983-6167-8642-BFBF-0D43CB0E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36" y="833812"/>
            <a:ext cx="8882595" cy="50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2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531875-E965-A743-B33B-0A80F1822E46}"/>
              </a:ext>
            </a:extLst>
          </p:cNvPr>
          <p:cNvSpPr txBox="1"/>
          <p:nvPr/>
        </p:nvSpPr>
        <p:spPr>
          <a:xfrm>
            <a:off x="989212" y="814646"/>
            <a:ext cx="428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600" dirty="0"/>
              <a:t>相对熵</a:t>
            </a:r>
            <a:r>
              <a:rPr lang="zh-CN" altLang="en-US" sz="3600" dirty="0"/>
              <a:t>（</a:t>
            </a:r>
            <a:r>
              <a:rPr lang="en-CN" sz="3600" dirty="0"/>
              <a:t>KL散度</a:t>
            </a:r>
            <a:r>
              <a:rPr lang="zh-CN" altLang="en-US" sz="3600" dirty="0"/>
              <a:t>）</a:t>
            </a:r>
            <a:endParaRPr lang="en-C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88549-5A08-0E42-9EB9-18BD15FD397F}"/>
              </a:ext>
            </a:extLst>
          </p:cNvPr>
          <p:cNvSpPr txBox="1"/>
          <p:nvPr/>
        </p:nvSpPr>
        <p:spPr>
          <a:xfrm>
            <a:off x="1313411" y="1674674"/>
            <a:ext cx="8545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两个概率分布间差异的非对称性度量，相对熵等价于两个概率分布的信息熵的差值，若其中一个概率分布为真实分布，另一个为理论（拟合）分布，则此时相对熵等于交叉熵与真实分布的信息熵之差，表示使用理论分布拟合真实分布时产生的信息损耗。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5EE5-891D-B24E-8261-8B43CBAC6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53" y="3098681"/>
            <a:ext cx="6375400" cy="123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0DA90-8A12-FB49-8825-531119F7DC04}"/>
              </a:ext>
            </a:extLst>
          </p:cNvPr>
          <p:cNvSpPr txBox="1"/>
          <p:nvPr/>
        </p:nvSpPr>
        <p:spPr>
          <a:xfrm>
            <a:off x="1313411" y="4813994"/>
            <a:ext cx="854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其中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xi</a:t>
            </a:r>
            <a:r>
              <a:rPr lang="en-US" dirty="0"/>
              <a:t>​)</a:t>
            </a:r>
            <a:r>
              <a:rPr lang="zh-CN" altLang="en-US" dirty="0"/>
              <a:t>为真实事件的概率分布，</a:t>
            </a:r>
            <a:r>
              <a:rPr lang="en-US" dirty="0"/>
              <a:t>q ( x </a:t>
            </a:r>
            <a:r>
              <a:rPr lang="en-US" dirty="0" err="1"/>
              <a:t>i</a:t>
            </a:r>
            <a:r>
              <a:rPr lang="en-US" dirty="0"/>
              <a:t> ) </a:t>
            </a:r>
            <a:r>
              <a:rPr lang="zh-CN" altLang="en-US" dirty="0"/>
              <a:t>为理论拟合出来的该事件的概率分布。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12926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531875-E965-A743-B33B-0A80F1822E46}"/>
              </a:ext>
            </a:extLst>
          </p:cNvPr>
          <p:cNvSpPr txBox="1"/>
          <p:nvPr/>
        </p:nvSpPr>
        <p:spPr>
          <a:xfrm>
            <a:off x="989212" y="814646"/>
            <a:ext cx="428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JS</a:t>
            </a:r>
            <a:r>
              <a:rPr lang="zh-CN" altLang="en-US" sz="3600" dirty="0"/>
              <a:t>散度</a:t>
            </a:r>
            <a:endParaRPr lang="en-C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88549-5A08-0E42-9EB9-18BD15FD397F}"/>
              </a:ext>
            </a:extLst>
          </p:cNvPr>
          <p:cNvSpPr txBox="1"/>
          <p:nvPr/>
        </p:nvSpPr>
        <p:spPr>
          <a:xfrm>
            <a:off x="1313411" y="1674674"/>
            <a:ext cx="854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</a:t>
            </a:r>
            <a:r>
              <a:rPr lang="en-US" altLang="zh-CN" dirty="0"/>
              <a:t>KL</a:t>
            </a:r>
            <a:r>
              <a:rPr lang="zh-CN" altLang="en-US" dirty="0"/>
              <a:t>散度并不是对称的，因此有时候用</a:t>
            </a:r>
            <a:r>
              <a:rPr lang="en-US" altLang="zh-CN" dirty="0"/>
              <a:t>KL</a:t>
            </a:r>
            <a:r>
              <a:rPr lang="zh-CN" altLang="en-US" dirty="0"/>
              <a:t>散度来训练神经网络会有顺序不同造成不一样的训练结果的情况，为了克服这个问题，就提出来</a:t>
            </a:r>
            <a:r>
              <a:rPr lang="en-US" altLang="zh-CN" dirty="0"/>
              <a:t>JS</a:t>
            </a:r>
            <a:r>
              <a:rPr lang="zh-CN" altLang="en-US" dirty="0"/>
              <a:t>散度。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6E15D-31DC-BA42-90F5-86C22D222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95" y="2781300"/>
            <a:ext cx="8013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20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1A678-7F44-B247-8A5B-CB767B57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04" y="1010574"/>
            <a:ext cx="5435600" cy="107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0B4C5-833B-EF47-A049-79239C16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2242242"/>
            <a:ext cx="7035800" cy="92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5618D-A66C-DF40-A1BE-E5891C115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792" y="3576666"/>
            <a:ext cx="7734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9F3FD-A6A1-D945-A2FA-217879A8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61" y="675063"/>
            <a:ext cx="6007100" cy="95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50B7AC-C5AC-C146-8A1E-622DCB34C7BD}"/>
              </a:ext>
            </a:extLst>
          </p:cNvPr>
          <p:cNvSpPr txBox="1"/>
          <p:nvPr/>
        </p:nvSpPr>
        <p:spPr>
          <a:xfrm>
            <a:off x="8952807" y="806335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求D(x)最大值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1A6A3-83E7-B84D-9313-21F9C6D5B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77" y="1627563"/>
            <a:ext cx="4914900" cy="1173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6162DF-D80A-6B42-90B9-BDFB1CE69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0" y="2580063"/>
            <a:ext cx="8801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6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38C98-9147-3845-8DD6-4BABF6A2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47" y="1440526"/>
            <a:ext cx="10007600" cy="2247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8EE221-1C43-EC4D-821C-4AF1BCFB0A74}"/>
              </a:ext>
            </a:extLst>
          </p:cNvPr>
          <p:cNvSpPr txBox="1"/>
          <p:nvPr/>
        </p:nvSpPr>
        <p:spPr>
          <a:xfrm>
            <a:off x="1753985" y="4493029"/>
            <a:ext cx="736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这一步的公式告诉我们</a:t>
            </a:r>
            <a:r>
              <a:rPr lang="zh-CN" altLang="en-US" dirty="0"/>
              <a:t>，如果</a:t>
            </a:r>
            <a:r>
              <a:rPr lang="en-US" altLang="zh-CN" dirty="0"/>
              <a:t>D(x)</a:t>
            </a:r>
            <a:r>
              <a:rPr lang="zh-CN" altLang="en-US" dirty="0"/>
              <a:t>取得最大值，</a:t>
            </a:r>
            <a:r>
              <a:rPr lang="en-US" altLang="zh-CN" dirty="0"/>
              <a:t>V</a:t>
            </a:r>
            <a:r>
              <a:rPr lang="zh-CN" altLang="en-US" dirty="0"/>
              <a:t>就变成衡量</a:t>
            </a:r>
            <a:r>
              <a:rPr lang="en-US" i="1" dirty="0" err="1"/>
              <a:t>P</a:t>
            </a:r>
            <a:r>
              <a:rPr lang="en-US" dirty="0" err="1"/>
              <a:t>data</a:t>
            </a:r>
            <a:r>
              <a:rPr lang="en-US" dirty="0"/>
              <a:t>​(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zh-CN" altLang="en-US" dirty="0"/>
              <a:t>和</a:t>
            </a:r>
            <a:r>
              <a:rPr lang="en-US" i="1" dirty="0"/>
              <a:t>PG</a:t>
            </a:r>
            <a:r>
              <a:rPr lang="en-US" dirty="0"/>
              <a:t>​(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zh-CN" altLang="en-US" dirty="0"/>
              <a:t>之间差距的公式。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4466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72F66-9F63-8448-AEAB-C4FF2DB7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1300"/>
            <a:ext cx="9906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56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1681</Words>
  <Application>Microsoft Macintosh PowerPoint</Application>
  <PresentationFormat>Widescreen</PresentationFormat>
  <Paragraphs>126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Open Sans</vt:lpstr>
      <vt:lpstr>Arial</vt:lpstr>
      <vt:lpstr>Calibri</vt:lpstr>
      <vt:lpstr>Calibri Light</vt:lpstr>
      <vt:lpstr>Office Theme</vt:lpstr>
      <vt:lpstr>Generative Adversarial Nets  </vt:lpstr>
      <vt:lpstr>一种新的生成式框架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Wasserstein GAN </vt:lpstr>
      <vt:lpstr>PowerPoint Presentation</vt:lpstr>
      <vt:lpstr>PowerPoint Presentation</vt:lpstr>
      <vt:lpstr>StarGAN: Unified Generative Adversarial Networks for Multi-Domain Image-to-Image Translation </vt:lpstr>
      <vt:lpstr>PowerPoint Presentation</vt:lpstr>
      <vt:lpstr>PowerPoint Presentation</vt:lpstr>
      <vt:lpstr>StarGAN的贡献如下</vt:lpstr>
      <vt:lpstr>PowerPoint Presentation</vt:lpstr>
      <vt:lpstr>PowerPoint Presentation</vt:lpstr>
      <vt:lpstr>PowerPoint Presentation</vt:lpstr>
      <vt:lpstr>PowerPoint Presentation</vt:lpstr>
      <vt:lpstr>UNSUPERVISED REPRESENTATION LEARNING WITH DEEP   CONVOLUTIONAL GENERATIVE ADVERSARIAL NETWORKS </vt:lpstr>
      <vt:lpstr>架构设计规则</vt:lpstr>
      <vt:lpstr>PowerPoint Presentation</vt:lpstr>
      <vt:lpstr>PowerPoint Presentation</vt:lpstr>
      <vt:lpstr>PowerPoint Presentation</vt:lpstr>
      <vt:lpstr>PowerPoint Presentation</vt:lpstr>
      <vt:lpstr>    RDSGAN: Rank-based Distant Supervision Relation Extraction with Generative Adversarial Framework   </vt:lpstr>
      <vt:lpstr>PowerPoint Presentation</vt:lpstr>
      <vt:lpstr>PowerPoint Presentation</vt:lpstr>
      <vt:lpstr>PowerPoint Presentation</vt:lpstr>
      <vt:lpstr>PowerPoint Presentation</vt:lpstr>
      <vt:lpstr>A Survey on Transfer Learning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Microsoft Office User</cp:lastModifiedBy>
  <cp:revision>52</cp:revision>
  <dcterms:created xsi:type="dcterms:W3CDTF">2016-11-19T00:46:32Z</dcterms:created>
  <dcterms:modified xsi:type="dcterms:W3CDTF">2020-11-04T14:35:28Z</dcterms:modified>
</cp:coreProperties>
</file>